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57" r:id="rId3"/>
    <p:sldId id="258" r:id="rId4"/>
    <p:sldId id="259" r:id="rId5"/>
    <p:sldId id="260" r:id="rId6"/>
    <p:sldId id="261" r:id="rId7"/>
    <p:sldId id="262" r:id="rId8"/>
    <p:sldId id="263" r:id="rId9"/>
    <p:sldId id="264" r:id="rId10"/>
    <p:sldId id="265" r:id="rId11"/>
    <p:sldId id="269" r:id="rId12"/>
    <p:sldId id="268"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3"/>
    <p:restoredTop sz="96296"/>
  </p:normalViewPr>
  <p:slideViewPr>
    <p:cSldViewPr snapToGrid="0" snapToObjects="1">
      <p:cViewPr varScale="1">
        <p:scale>
          <a:sx n="117" d="100"/>
          <a:sy n="117" d="100"/>
        </p:scale>
        <p:origin x="200"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ABFE4D1-AE04-7E49-BDDA-6A9AFEE61609}" type="datetimeFigureOut">
              <a:rPr lang="en-US" smtClean="0"/>
              <a:t>4/20/21</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9124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BFE4D1-AE04-7E49-BDDA-6A9AFEE61609}" type="datetimeFigureOut">
              <a:rPr lang="en-US" smtClean="0"/>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14783819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BFE4D1-AE04-7E49-BDDA-6A9AFEE61609}" type="datetimeFigureOut">
              <a:rPr lang="en-US" smtClean="0"/>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7445260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BFE4D1-AE04-7E49-BDDA-6A9AFEE61609}" type="datetimeFigureOut">
              <a:rPr lang="en-US" smtClean="0"/>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80C71B-19FC-F443-8991-6B3A17518897}"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997540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BFE4D1-AE04-7E49-BDDA-6A9AFEE61609}" type="datetimeFigureOut">
              <a:rPr lang="en-US" smtClean="0"/>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1971488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ABFE4D1-AE04-7E49-BDDA-6A9AFEE61609}" type="datetimeFigureOut">
              <a:rPr lang="en-US" smtClean="0"/>
              <a:t>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1321421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ABFE4D1-AE04-7E49-BDDA-6A9AFEE61609}" type="datetimeFigureOut">
              <a:rPr lang="en-US" smtClean="0"/>
              <a:t>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3226985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BFE4D1-AE04-7E49-BDDA-6A9AFEE61609}" type="datetimeFigureOut">
              <a:rPr lang="en-US" smtClean="0"/>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8831224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BFE4D1-AE04-7E49-BDDA-6A9AFEE61609}" type="datetimeFigureOut">
              <a:rPr lang="en-US" smtClean="0"/>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901156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BFE4D1-AE04-7E49-BDDA-6A9AFEE61609}" type="datetimeFigureOut">
              <a:rPr lang="en-US" smtClean="0"/>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3399494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BFE4D1-AE04-7E49-BDDA-6A9AFEE61609}" type="datetimeFigureOut">
              <a:rPr lang="en-US" smtClean="0"/>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948255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ABFE4D1-AE04-7E49-BDDA-6A9AFEE61609}" type="datetimeFigureOut">
              <a:rPr lang="en-US" smtClean="0"/>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608848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BFE4D1-AE04-7E49-BDDA-6A9AFEE61609}" type="datetimeFigureOut">
              <a:rPr lang="en-US" smtClean="0"/>
              <a:t>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790927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ABFE4D1-AE04-7E49-BDDA-6A9AFEE61609}" type="datetimeFigureOut">
              <a:rPr lang="en-US" smtClean="0"/>
              <a:t>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3909232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BFE4D1-AE04-7E49-BDDA-6A9AFEE61609}" type="datetimeFigureOut">
              <a:rPr lang="en-US" smtClean="0"/>
              <a:t>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3644671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BFE4D1-AE04-7E49-BDDA-6A9AFEE61609}" type="datetimeFigureOut">
              <a:rPr lang="en-US" smtClean="0"/>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710367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BFE4D1-AE04-7E49-BDDA-6A9AFEE61609}" type="datetimeFigureOut">
              <a:rPr lang="en-US" smtClean="0"/>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80C71B-19FC-F443-8991-6B3A17518897}" type="slidenum">
              <a:rPr lang="en-US" smtClean="0"/>
              <a:t>‹#›</a:t>
            </a:fld>
            <a:endParaRPr lang="en-US"/>
          </a:p>
        </p:txBody>
      </p:sp>
    </p:spTree>
    <p:extLst>
      <p:ext uri="{BB962C8B-B14F-4D97-AF65-F5344CB8AC3E}">
        <p14:creationId xmlns:p14="http://schemas.microsoft.com/office/powerpoint/2010/main" val="271312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ABFE4D1-AE04-7E49-BDDA-6A9AFEE61609}" type="datetimeFigureOut">
              <a:rPr lang="en-US" smtClean="0"/>
              <a:t>4/20/21</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C80C71B-19FC-F443-8991-6B3A17518897}" type="slidenum">
              <a:rPr lang="en-US" smtClean="0"/>
              <a:t>‹#›</a:t>
            </a:fld>
            <a:endParaRPr lang="en-US"/>
          </a:p>
        </p:txBody>
      </p:sp>
    </p:spTree>
    <p:extLst>
      <p:ext uri="{BB962C8B-B14F-4D97-AF65-F5344CB8AC3E}">
        <p14:creationId xmlns:p14="http://schemas.microsoft.com/office/powerpoint/2010/main" val="1710032315"/>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hyperlink" Target="https://drive.google.com/file/d/1Yga57QWSa_FGcUCBsKRdKBtTFntIiwtp/view?usp=sharing"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BE10567-6165-46A7-867D-4690A16B4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9" name="Rectangle 8">
              <a:extLst>
                <a:ext uri="{FF2B5EF4-FFF2-40B4-BE49-F238E27FC236}">
                  <a16:creationId xmlns:a16="http://schemas.microsoft.com/office/drawing/2014/main" id="{0F4DB1F4-429C-4C85-85D7-C4D81996D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159C0DA6-71D9-4C96-A774-7FADF5E0A4C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sp>
        <p:nvSpPr>
          <p:cNvPr id="12" name="Round Diagonal Corner Rectangle 7">
            <a:extLst>
              <a:ext uri="{FF2B5EF4-FFF2-40B4-BE49-F238E27FC236}">
                <a16:creationId xmlns:a16="http://schemas.microsoft.com/office/drawing/2014/main" id="{4B24F6DB-F114-44A7-BB56-D401884E4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4DB50ECD-225E-4F81-AF7B-706DD05F3B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a:effectLst/>
        </p:grpSpPr>
        <p:sp>
          <p:nvSpPr>
            <p:cNvPr id="15" name="Freeform 32">
              <a:extLst>
                <a:ext uri="{FF2B5EF4-FFF2-40B4-BE49-F238E27FC236}">
                  <a16:creationId xmlns:a16="http://schemas.microsoft.com/office/drawing/2014/main" id="{CBC3B006-1357-4969-BC3D-CDD91E492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6" name="Freeform 33">
              <a:extLst>
                <a:ext uri="{FF2B5EF4-FFF2-40B4-BE49-F238E27FC236}">
                  <a16:creationId xmlns:a16="http://schemas.microsoft.com/office/drawing/2014/main" id="{0D6E4F1D-B331-41B5-90EF-2236C1EE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7" name="Freeform 34">
              <a:extLst>
                <a:ext uri="{FF2B5EF4-FFF2-40B4-BE49-F238E27FC236}">
                  <a16:creationId xmlns:a16="http://schemas.microsoft.com/office/drawing/2014/main" id="{54A60014-21DF-44E5-9137-433571885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Freeform 37">
              <a:extLst>
                <a:ext uri="{FF2B5EF4-FFF2-40B4-BE49-F238E27FC236}">
                  <a16:creationId xmlns:a16="http://schemas.microsoft.com/office/drawing/2014/main" id="{40B768C0-B003-45F4-9A06-EA3509A90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Freeform 35">
              <a:extLst>
                <a:ext uri="{FF2B5EF4-FFF2-40B4-BE49-F238E27FC236}">
                  <a16:creationId xmlns:a16="http://schemas.microsoft.com/office/drawing/2014/main" id="{5E479182-2054-4AD9-823D-81CFAD7F2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Freeform 36">
              <a:extLst>
                <a:ext uri="{FF2B5EF4-FFF2-40B4-BE49-F238E27FC236}">
                  <a16:creationId xmlns:a16="http://schemas.microsoft.com/office/drawing/2014/main" id="{A7D912CF-756A-41F1-8BF1-5BA7D1BD05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Freeform 38">
              <a:extLst>
                <a:ext uri="{FF2B5EF4-FFF2-40B4-BE49-F238E27FC236}">
                  <a16:creationId xmlns:a16="http://schemas.microsoft.com/office/drawing/2014/main" id="{734B6F35-2160-44B1-AB00-F628C84B14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Freeform 39">
              <a:extLst>
                <a:ext uri="{FF2B5EF4-FFF2-40B4-BE49-F238E27FC236}">
                  <a16:creationId xmlns:a16="http://schemas.microsoft.com/office/drawing/2014/main" id="{D8657E76-4F63-44FE-86C5-54CA174FC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Freeform 40">
              <a:extLst>
                <a:ext uri="{FF2B5EF4-FFF2-40B4-BE49-F238E27FC236}">
                  <a16:creationId xmlns:a16="http://schemas.microsoft.com/office/drawing/2014/main" id="{482CEB8C-90E5-4152-8B52-A2881B98A3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Rectangle 41">
              <a:extLst>
                <a:ext uri="{FF2B5EF4-FFF2-40B4-BE49-F238E27FC236}">
                  <a16:creationId xmlns:a16="http://schemas.microsoft.com/office/drawing/2014/main" id="{85010FC2-BC4C-4692-876D-7FE363BFC6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5" name="Freeform 32">
              <a:extLst>
                <a:ext uri="{FF2B5EF4-FFF2-40B4-BE49-F238E27FC236}">
                  <a16:creationId xmlns:a16="http://schemas.microsoft.com/office/drawing/2014/main" id="{714C1223-2B78-4715-9ACB-079A60D16D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Freeform 33">
              <a:extLst>
                <a:ext uri="{FF2B5EF4-FFF2-40B4-BE49-F238E27FC236}">
                  <a16:creationId xmlns:a16="http://schemas.microsoft.com/office/drawing/2014/main" id="{1D9109D3-C92A-410B-9B43-5F02B2D84E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7" name="Freeform 34">
              <a:extLst>
                <a:ext uri="{FF2B5EF4-FFF2-40B4-BE49-F238E27FC236}">
                  <a16:creationId xmlns:a16="http://schemas.microsoft.com/office/drawing/2014/main" id="{EF5B327A-A1AE-42F3-815E-84F4AA294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Freeform 37">
              <a:extLst>
                <a:ext uri="{FF2B5EF4-FFF2-40B4-BE49-F238E27FC236}">
                  <a16:creationId xmlns:a16="http://schemas.microsoft.com/office/drawing/2014/main" id="{77738BDE-751F-4D4C-B4C4-C9DF3EA29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Freeform 35">
              <a:extLst>
                <a:ext uri="{FF2B5EF4-FFF2-40B4-BE49-F238E27FC236}">
                  <a16:creationId xmlns:a16="http://schemas.microsoft.com/office/drawing/2014/main" id="{9C8C4AD6-72BF-490C-963C-97C7FD7E7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Freeform 36">
              <a:extLst>
                <a:ext uri="{FF2B5EF4-FFF2-40B4-BE49-F238E27FC236}">
                  <a16:creationId xmlns:a16="http://schemas.microsoft.com/office/drawing/2014/main" id="{94990E31-5AA8-4502-A963-CE1B539DAC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Freeform 38">
              <a:extLst>
                <a:ext uri="{FF2B5EF4-FFF2-40B4-BE49-F238E27FC236}">
                  <a16:creationId xmlns:a16="http://schemas.microsoft.com/office/drawing/2014/main" id="{9E703E9D-ED76-449C-A8C0-7A1E24B8B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9">
              <a:extLst>
                <a:ext uri="{FF2B5EF4-FFF2-40B4-BE49-F238E27FC236}">
                  <a16:creationId xmlns:a16="http://schemas.microsoft.com/office/drawing/2014/main" id="{C70A75E8-C815-4CCF-ABEE-83F19BFE0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40">
              <a:extLst>
                <a:ext uri="{FF2B5EF4-FFF2-40B4-BE49-F238E27FC236}">
                  <a16:creationId xmlns:a16="http://schemas.microsoft.com/office/drawing/2014/main" id="{E15638E1-6A92-4D31-A034-853A65A754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Rectangle 41">
              <a:extLst>
                <a:ext uri="{FF2B5EF4-FFF2-40B4-BE49-F238E27FC236}">
                  <a16:creationId xmlns:a16="http://schemas.microsoft.com/office/drawing/2014/main" id="{EA3E8D58-D52B-4300-8A50-5696430D1A6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sp>
        <p:nvSpPr>
          <p:cNvPr id="2" name="Title 1">
            <a:extLst>
              <a:ext uri="{FF2B5EF4-FFF2-40B4-BE49-F238E27FC236}">
                <a16:creationId xmlns:a16="http://schemas.microsoft.com/office/drawing/2014/main" id="{4692A86B-B8A5-A14E-A380-1D8501C0F932}"/>
              </a:ext>
            </a:extLst>
          </p:cNvPr>
          <p:cNvSpPr>
            <a:spLocks noGrp="1"/>
          </p:cNvSpPr>
          <p:nvPr>
            <p:ph type="ctrTitle"/>
          </p:nvPr>
        </p:nvSpPr>
        <p:spPr>
          <a:xfrm>
            <a:off x="2667000" y="2394389"/>
            <a:ext cx="6858000" cy="1192215"/>
          </a:xfrm>
        </p:spPr>
        <p:txBody>
          <a:bodyPr>
            <a:normAutofit fontScale="90000"/>
          </a:bodyPr>
          <a:lstStyle/>
          <a:p>
            <a:pPr algn="ctr"/>
            <a:r>
              <a:rPr lang="en-US" dirty="0">
                <a:solidFill>
                  <a:srgbClr val="FFFFFF"/>
                </a:solidFill>
              </a:rPr>
              <a:t>M.s. Applied Data science</a:t>
            </a:r>
            <a:br>
              <a:rPr lang="en-US" dirty="0">
                <a:solidFill>
                  <a:srgbClr val="FFFFFF"/>
                </a:solidFill>
              </a:rPr>
            </a:br>
            <a:r>
              <a:rPr lang="en-US" sz="3100" dirty="0">
                <a:solidFill>
                  <a:srgbClr val="FFFFFF"/>
                </a:solidFill>
              </a:rPr>
              <a:t>portfolio milestone</a:t>
            </a:r>
            <a:endParaRPr lang="en-US" dirty="0">
              <a:solidFill>
                <a:srgbClr val="FFFFFF"/>
              </a:solidFill>
            </a:endParaRPr>
          </a:p>
        </p:txBody>
      </p:sp>
      <p:sp>
        <p:nvSpPr>
          <p:cNvPr id="3" name="Subtitle 2">
            <a:extLst>
              <a:ext uri="{FF2B5EF4-FFF2-40B4-BE49-F238E27FC236}">
                <a16:creationId xmlns:a16="http://schemas.microsoft.com/office/drawing/2014/main" id="{E248A02E-B7B6-3E48-9A61-A712C844C179}"/>
              </a:ext>
            </a:extLst>
          </p:cNvPr>
          <p:cNvSpPr>
            <a:spLocks noGrp="1"/>
          </p:cNvSpPr>
          <p:nvPr>
            <p:ph type="subTitle" idx="1"/>
          </p:nvPr>
        </p:nvSpPr>
        <p:spPr>
          <a:xfrm>
            <a:off x="2667001" y="3802882"/>
            <a:ext cx="6857999" cy="953029"/>
          </a:xfrm>
        </p:spPr>
        <p:txBody>
          <a:bodyPr>
            <a:normAutofit/>
          </a:bodyPr>
          <a:lstStyle/>
          <a:p>
            <a:pPr algn="ctr"/>
            <a:r>
              <a:rPr lang="en-US" sz="2800" dirty="0">
                <a:solidFill>
                  <a:schemeClr val="bg2"/>
                </a:solidFill>
              </a:rPr>
              <a:t>Yeswanth reddy Velapalem</a:t>
            </a:r>
          </a:p>
        </p:txBody>
      </p:sp>
      <p:pic>
        <p:nvPicPr>
          <p:cNvPr id="4" name="Audio 3">
            <a:hlinkClick r:id="" action="ppaction://media"/>
            <a:extLst>
              <a:ext uri="{FF2B5EF4-FFF2-40B4-BE49-F238E27FC236}">
                <a16:creationId xmlns:a16="http://schemas.microsoft.com/office/drawing/2014/main" id="{248071A5-C513-2D4A-9413-46B0D87392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262995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8884"/>
    </mc:Choice>
    <mc:Fallback xmlns="">
      <p:transition spd="slow" advTm="188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60" name="Group 59">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61"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62"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3"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4"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5"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6"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7"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8"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9"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3"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78"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9"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F51AFB1E-B27B-E047-81D8-DDEB3574DEE3}"/>
              </a:ext>
            </a:extLst>
          </p:cNvPr>
          <p:cNvSpPr>
            <a:spLocks noGrp="1"/>
          </p:cNvSpPr>
          <p:nvPr>
            <p:ph type="title"/>
          </p:nvPr>
        </p:nvSpPr>
        <p:spPr>
          <a:xfrm>
            <a:off x="1141411" y="748240"/>
            <a:ext cx="9906000" cy="1117073"/>
          </a:xfrm>
        </p:spPr>
        <p:txBody>
          <a:bodyPr>
            <a:normAutofit/>
          </a:bodyPr>
          <a:lstStyle/>
          <a:p>
            <a:pPr algn="ctr"/>
            <a:r>
              <a:rPr lang="en-US" sz="3700"/>
              <a:t>Synthesize the ethical dimensions of data</a:t>
            </a:r>
          </a:p>
        </p:txBody>
      </p:sp>
      <p:sp>
        <p:nvSpPr>
          <p:cNvPr id="3" name="Content Placeholder 2">
            <a:extLst>
              <a:ext uri="{FF2B5EF4-FFF2-40B4-BE49-F238E27FC236}">
                <a16:creationId xmlns:a16="http://schemas.microsoft.com/office/drawing/2014/main" id="{B76BB820-CFC9-014E-B5CF-FD7E00D44E88}"/>
              </a:ext>
            </a:extLst>
          </p:cNvPr>
          <p:cNvSpPr>
            <a:spLocks noGrp="1"/>
          </p:cNvSpPr>
          <p:nvPr>
            <p:ph idx="1"/>
          </p:nvPr>
        </p:nvSpPr>
        <p:spPr>
          <a:xfrm>
            <a:off x="1206500" y="2249487"/>
            <a:ext cx="9840911" cy="3541714"/>
          </a:xfrm>
        </p:spPr>
        <p:txBody>
          <a:bodyPr anchor="t">
            <a:normAutofit/>
          </a:bodyPr>
          <a:lstStyle/>
          <a:p>
            <a:r>
              <a:rPr lang="en-US" dirty="0"/>
              <a:t>Make sure to understand the ethical consequences of the work</a:t>
            </a:r>
          </a:p>
          <a:p>
            <a:r>
              <a:rPr lang="en-US" dirty="0"/>
              <a:t>Be aware of privacy issues</a:t>
            </a:r>
          </a:p>
          <a:p>
            <a:r>
              <a:rPr lang="en-US" dirty="0"/>
              <a:t>Be transparent with the data usage</a:t>
            </a:r>
          </a:p>
          <a:p>
            <a:r>
              <a:rPr lang="en-US" dirty="0"/>
              <a:t>Make sure there is no bias involved</a:t>
            </a:r>
          </a:p>
        </p:txBody>
      </p:sp>
      <p:grpSp>
        <p:nvGrpSpPr>
          <p:cNvPr id="89" name="Group 88">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90"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pic>
        <p:nvPicPr>
          <p:cNvPr id="4" name="Audio 3">
            <a:hlinkClick r:id="" action="ppaction://media"/>
            <a:extLst>
              <a:ext uri="{FF2B5EF4-FFF2-40B4-BE49-F238E27FC236}">
                <a16:creationId xmlns:a16="http://schemas.microsoft.com/office/drawing/2014/main" id="{80730160-E30C-2443-A904-D1C8A80AA9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407423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46162"/>
    </mc:Choice>
    <mc:Fallback xmlns="">
      <p:transition spd="slow" advTm="1461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EF3E1DCE-4C87-554E-A1BA-01D250686834}"/>
              </a:ext>
            </a:extLst>
          </p:cNvPr>
          <p:cNvSpPr>
            <a:spLocks noGrp="1"/>
          </p:cNvSpPr>
          <p:nvPr>
            <p:ph type="title"/>
          </p:nvPr>
        </p:nvSpPr>
        <p:spPr>
          <a:xfrm>
            <a:off x="1141411" y="748240"/>
            <a:ext cx="9906000" cy="1117073"/>
          </a:xfrm>
        </p:spPr>
        <p:txBody>
          <a:bodyPr>
            <a:normAutofit/>
          </a:bodyPr>
          <a:lstStyle/>
          <a:p>
            <a:pPr algn="ctr"/>
            <a:r>
              <a:rPr lang="en-US" sz="4000" dirty="0"/>
              <a:t>Where am I right now</a:t>
            </a:r>
          </a:p>
        </p:txBody>
      </p:sp>
      <p:sp>
        <p:nvSpPr>
          <p:cNvPr id="3" name="Content Placeholder 2">
            <a:extLst>
              <a:ext uri="{FF2B5EF4-FFF2-40B4-BE49-F238E27FC236}">
                <a16:creationId xmlns:a16="http://schemas.microsoft.com/office/drawing/2014/main" id="{3C551440-B12D-304D-97C9-0CF2F5E51359}"/>
              </a:ext>
            </a:extLst>
          </p:cNvPr>
          <p:cNvSpPr>
            <a:spLocks noGrp="1"/>
          </p:cNvSpPr>
          <p:nvPr>
            <p:ph idx="1"/>
          </p:nvPr>
        </p:nvSpPr>
        <p:spPr>
          <a:xfrm>
            <a:off x="1206500" y="2249487"/>
            <a:ext cx="9840911" cy="3541714"/>
          </a:xfrm>
        </p:spPr>
        <p:txBody>
          <a:bodyPr anchor="t">
            <a:normAutofit/>
          </a:bodyPr>
          <a:lstStyle/>
          <a:p>
            <a:r>
              <a:rPr lang="en-US" dirty="0"/>
              <a:t>Right now, I am actively looking for Data Scientist positions.</a:t>
            </a:r>
          </a:p>
          <a:p>
            <a:r>
              <a:rPr lang="en-US" dirty="0"/>
              <a:t>I intend to learn more about the integration of data science with cloud technologies (AWS, Azure notebooks)</a:t>
            </a:r>
          </a:p>
          <a:p>
            <a:endParaRPr lang="en-US"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pic>
        <p:nvPicPr>
          <p:cNvPr id="4" name="Audio 3">
            <a:hlinkClick r:id="" action="ppaction://media"/>
            <a:extLst>
              <a:ext uri="{FF2B5EF4-FFF2-40B4-BE49-F238E27FC236}">
                <a16:creationId xmlns:a16="http://schemas.microsoft.com/office/drawing/2014/main" id="{A0BAE716-0281-754D-A74E-5CD3BAF250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155313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9984"/>
    </mc:Choice>
    <mc:Fallback xmlns="">
      <p:transition spd="slow" advTm="399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pic>
        <p:nvPicPr>
          <p:cNvPr id="324"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446" name="Group 325">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327"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447"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29"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0"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331"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2"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3"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4"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5"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6"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7"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8"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9"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0"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1"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2"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3"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4"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5"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6"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7"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8"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9"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0"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1"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2"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3"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4"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5"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356"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7"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8"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9"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0"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1"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2"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3"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4"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5"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6"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7"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368"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9"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0"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1"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2"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3"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4"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5"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6"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7"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8"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9"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80"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grpSp>
      <p:grpSp>
        <p:nvGrpSpPr>
          <p:cNvPr id="382" name="Group 381">
            <a:extLst>
              <a:ext uri="{FF2B5EF4-FFF2-40B4-BE49-F238E27FC236}">
                <a16:creationId xmlns:a16="http://schemas.microsoft.com/office/drawing/2014/main" id="{9BE10567-6165-46A7-867D-4690A16B4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383" name="Rectangle 382">
              <a:extLst>
                <a:ext uri="{FF2B5EF4-FFF2-40B4-BE49-F238E27FC236}">
                  <a16:creationId xmlns:a16="http://schemas.microsoft.com/office/drawing/2014/main" id="{0F4DB1F4-429C-4C85-85D7-C4D81996D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8" name="Picture 2">
              <a:extLst>
                <a:ext uri="{FF2B5EF4-FFF2-40B4-BE49-F238E27FC236}">
                  <a16:creationId xmlns:a16="http://schemas.microsoft.com/office/drawing/2014/main" id="{159C0DA6-71D9-4C96-A774-7FADF5E0A4C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sp>
        <p:nvSpPr>
          <p:cNvPr id="449" name="Round Diagonal Corner Rectangle 7">
            <a:extLst>
              <a:ext uri="{FF2B5EF4-FFF2-40B4-BE49-F238E27FC236}">
                <a16:creationId xmlns:a16="http://schemas.microsoft.com/office/drawing/2014/main" id="{4B24F6DB-F114-44A7-BB56-D401884E4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50" name="Group 387">
            <a:extLst>
              <a:ext uri="{FF2B5EF4-FFF2-40B4-BE49-F238E27FC236}">
                <a16:creationId xmlns:a16="http://schemas.microsoft.com/office/drawing/2014/main" id="{4DB50ECD-225E-4F81-AF7B-706DD05F3B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a:effectLst/>
        </p:grpSpPr>
        <p:sp>
          <p:nvSpPr>
            <p:cNvPr id="389" name="Freeform 32">
              <a:extLst>
                <a:ext uri="{FF2B5EF4-FFF2-40B4-BE49-F238E27FC236}">
                  <a16:creationId xmlns:a16="http://schemas.microsoft.com/office/drawing/2014/main" id="{CBC3B006-1357-4969-BC3D-CDD91E492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90" name="Freeform 33">
              <a:extLst>
                <a:ext uri="{FF2B5EF4-FFF2-40B4-BE49-F238E27FC236}">
                  <a16:creationId xmlns:a16="http://schemas.microsoft.com/office/drawing/2014/main" id="{0D6E4F1D-B331-41B5-90EF-2236C1EE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91" name="Freeform 34">
              <a:extLst>
                <a:ext uri="{FF2B5EF4-FFF2-40B4-BE49-F238E27FC236}">
                  <a16:creationId xmlns:a16="http://schemas.microsoft.com/office/drawing/2014/main" id="{54A60014-21DF-44E5-9137-433571885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92" name="Freeform 37">
              <a:extLst>
                <a:ext uri="{FF2B5EF4-FFF2-40B4-BE49-F238E27FC236}">
                  <a16:creationId xmlns:a16="http://schemas.microsoft.com/office/drawing/2014/main" id="{40B768C0-B003-45F4-9A06-EA3509A90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93" name="Freeform 35">
              <a:extLst>
                <a:ext uri="{FF2B5EF4-FFF2-40B4-BE49-F238E27FC236}">
                  <a16:creationId xmlns:a16="http://schemas.microsoft.com/office/drawing/2014/main" id="{5E479182-2054-4AD9-823D-81CFAD7F2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94" name="Freeform 36">
              <a:extLst>
                <a:ext uri="{FF2B5EF4-FFF2-40B4-BE49-F238E27FC236}">
                  <a16:creationId xmlns:a16="http://schemas.microsoft.com/office/drawing/2014/main" id="{A7D912CF-756A-41F1-8BF1-5BA7D1BD05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95" name="Freeform 38">
              <a:extLst>
                <a:ext uri="{FF2B5EF4-FFF2-40B4-BE49-F238E27FC236}">
                  <a16:creationId xmlns:a16="http://schemas.microsoft.com/office/drawing/2014/main" id="{734B6F35-2160-44B1-AB00-F628C84B14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96" name="Freeform 39">
              <a:extLst>
                <a:ext uri="{FF2B5EF4-FFF2-40B4-BE49-F238E27FC236}">
                  <a16:creationId xmlns:a16="http://schemas.microsoft.com/office/drawing/2014/main" id="{D8657E76-4F63-44FE-86C5-54CA174FC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97" name="Freeform 40">
              <a:extLst>
                <a:ext uri="{FF2B5EF4-FFF2-40B4-BE49-F238E27FC236}">
                  <a16:creationId xmlns:a16="http://schemas.microsoft.com/office/drawing/2014/main" id="{482CEB8C-90E5-4152-8B52-A2881B98A3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98" name="Rectangle 41">
              <a:extLst>
                <a:ext uri="{FF2B5EF4-FFF2-40B4-BE49-F238E27FC236}">
                  <a16:creationId xmlns:a16="http://schemas.microsoft.com/office/drawing/2014/main" id="{85010FC2-BC4C-4692-876D-7FE363BFC6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399" name="Freeform 32">
              <a:extLst>
                <a:ext uri="{FF2B5EF4-FFF2-40B4-BE49-F238E27FC236}">
                  <a16:creationId xmlns:a16="http://schemas.microsoft.com/office/drawing/2014/main" id="{714C1223-2B78-4715-9ACB-079A60D16D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00" name="Freeform 33">
              <a:extLst>
                <a:ext uri="{FF2B5EF4-FFF2-40B4-BE49-F238E27FC236}">
                  <a16:creationId xmlns:a16="http://schemas.microsoft.com/office/drawing/2014/main" id="{1D9109D3-C92A-410B-9B43-5F02B2D84E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01" name="Freeform 34">
              <a:extLst>
                <a:ext uri="{FF2B5EF4-FFF2-40B4-BE49-F238E27FC236}">
                  <a16:creationId xmlns:a16="http://schemas.microsoft.com/office/drawing/2014/main" id="{EF5B327A-A1AE-42F3-815E-84F4AA294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02" name="Freeform 37">
              <a:extLst>
                <a:ext uri="{FF2B5EF4-FFF2-40B4-BE49-F238E27FC236}">
                  <a16:creationId xmlns:a16="http://schemas.microsoft.com/office/drawing/2014/main" id="{77738BDE-751F-4D4C-B4C4-C9DF3EA29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03" name="Freeform 35">
              <a:extLst>
                <a:ext uri="{FF2B5EF4-FFF2-40B4-BE49-F238E27FC236}">
                  <a16:creationId xmlns:a16="http://schemas.microsoft.com/office/drawing/2014/main" id="{9C8C4AD6-72BF-490C-963C-97C7FD7E7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04" name="Freeform 36">
              <a:extLst>
                <a:ext uri="{FF2B5EF4-FFF2-40B4-BE49-F238E27FC236}">
                  <a16:creationId xmlns:a16="http://schemas.microsoft.com/office/drawing/2014/main" id="{94990E31-5AA8-4502-A963-CE1B539DAC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05" name="Freeform 38">
              <a:extLst>
                <a:ext uri="{FF2B5EF4-FFF2-40B4-BE49-F238E27FC236}">
                  <a16:creationId xmlns:a16="http://schemas.microsoft.com/office/drawing/2014/main" id="{9E703E9D-ED76-449C-A8C0-7A1E24B8B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06" name="Freeform 39">
              <a:extLst>
                <a:ext uri="{FF2B5EF4-FFF2-40B4-BE49-F238E27FC236}">
                  <a16:creationId xmlns:a16="http://schemas.microsoft.com/office/drawing/2014/main" id="{C70A75E8-C815-4CCF-ABEE-83F19BFE0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07" name="Freeform 40">
              <a:extLst>
                <a:ext uri="{FF2B5EF4-FFF2-40B4-BE49-F238E27FC236}">
                  <a16:creationId xmlns:a16="http://schemas.microsoft.com/office/drawing/2014/main" id="{E15638E1-6A92-4D31-A034-853A65A754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08" name="Rectangle 41">
              <a:extLst>
                <a:ext uri="{FF2B5EF4-FFF2-40B4-BE49-F238E27FC236}">
                  <a16:creationId xmlns:a16="http://schemas.microsoft.com/office/drawing/2014/main" id="{EA3E8D58-D52B-4300-8A50-5696430D1A6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sp>
        <p:nvSpPr>
          <p:cNvPr id="2" name="Title 1">
            <a:extLst>
              <a:ext uri="{FF2B5EF4-FFF2-40B4-BE49-F238E27FC236}">
                <a16:creationId xmlns:a16="http://schemas.microsoft.com/office/drawing/2014/main" id="{522DF91D-C930-ED41-AF51-B022A542B29E}"/>
              </a:ext>
            </a:extLst>
          </p:cNvPr>
          <p:cNvSpPr>
            <a:spLocks noGrp="1"/>
          </p:cNvSpPr>
          <p:nvPr>
            <p:ph type="title"/>
          </p:nvPr>
        </p:nvSpPr>
        <p:spPr>
          <a:xfrm>
            <a:off x="2667000" y="2391394"/>
            <a:ext cx="6858000" cy="1367896"/>
          </a:xfrm>
        </p:spPr>
        <p:txBody>
          <a:bodyPr vert="horz" lIns="91440" tIns="45720" rIns="91440" bIns="45720" rtlCol="0" anchor="b">
            <a:normAutofit/>
          </a:bodyPr>
          <a:lstStyle/>
          <a:p>
            <a:pPr algn="ctr"/>
            <a:r>
              <a:rPr lang="en-US" sz="4800" dirty="0">
                <a:solidFill>
                  <a:srgbClr val="FFFFFF"/>
                </a:solidFill>
              </a:rPr>
              <a:t>Thank you</a:t>
            </a:r>
          </a:p>
        </p:txBody>
      </p:sp>
      <p:pic>
        <p:nvPicPr>
          <p:cNvPr id="3" name="Audio 2">
            <a:hlinkClick r:id="" action="ppaction://media"/>
            <a:extLst>
              <a:ext uri="{FF2B5EF4-FFF2-40B4-BE49-F238E27FC236}">
                <a16:creationId xmlns:a16="http://schemas.microsoft.com/office/drawing/2014/main" id="{2294D29E-18EE-CF40-AD0C-E529885682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99590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0396"/>
    </mc:Choice>
    <mc:Fallback xmlns="">
      <p:transition spd="slow" advTm="503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3" name="Content Placeholder 2">
            <a:extLst>
              <a:ext uri="{FF2B5EF4-FFF2-40B4-BE49-F238E27FC236}">
                <a16:creationId xmlns:a16="http://schemas.microsoft.com/office/drawing/2014/main" id="{CDD8468E-56DC-824A-9DB5-C849FAB7E993}"/>
              </a:ext>
            </a:extLst>
          </p:cNvPr>
          <p:cNvSpPr>
            <a:spLocks noGrp="1"/>
          </p:cNvSpPr>
          <p:nvPr>
            <p:ph idx="1"/>
          </p:nvPr>
        </p:nvSpPr>
        <p:spPr>
          <a:xfrm>
            <a:off x="1208882" y="2673236"/>
            <a:ext cx="9840911" cy="3541714"/>
          </a:xfrm>
        </p:spPr>
        <p:txBody>
          <a:bodyPr anchor="t">
            <a:normAutofit/>
          </a:bodyPr>
          <a:lstStyle/>
          <a:p>
            <a:pPr marL="0" indent="0" algn="ctr">
              <a:buNone/>
            </a:pPr>
            <a:r>
              <a:rPr lang="en-US" sz="4800" dirty="0">
                <a:hlinkClick r:id="rId3">
                  <a:extLst>
                    <a:ext uri="{A12FA001-AC4F-418D-AE19-62706E023703}">
                      <ahyp:hlinkClr xmlns:ahyp="http://schemas.microsoft.com/office/drawing/2018/hyperlinkcolor" val="tx"/>
                    </a:ext>
                  </a:extLst>
                </a:hlinkClick>
              </a:rPr>
              <a:t>Portfolio Presentation Video</a:t>
            </a:r>
            <a:endParaRPr lang="en-US" sz="4800"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1629462303"/>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60" name="Group 59">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61"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62"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3"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4"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5"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6"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7"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8"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9"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3"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78"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9"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6E0178FF-3ED1-0B48-BA76-18AC9E16546E}"/>
              </a:ext>
            </a:extLst>
          </p:cNvPr>
          <p:cNvSpPr>
            <a:spLocks noGrp="1"/>
          </p:cNvSpPr>
          <p:nvPr>
            <p:ph type="title"/>
          </p:nvPr>
        </p:nvSpPr>
        <p:spPr>
          <a:xfrm>
            <a:off x="1141411" y="748240"/>
            <a:ext cx="9906000" cy="1117073"/>
          </a:xfrm>
        </p:spPr>
        <p:txBody>
          <a:bodyPr>
            <a:normAutofit/>
          </a:bodyPr>
          <a:lstStyle/>
          <a:p>
            <a:pPr algn="ctr"/>
            <a:r>
              <a:rPr lang="en-US" sz="4000"/>
              <a:t>About me</a:t>
            </a:r>
            <a:endParaRPr lang="en-US" sz="4000" dirty="0"/>
          </a:p>
        </p:txBody>
      </p:sp>
      <p:sp>
        <p:nvSpPr>
          <p:cNvPr id="123" name="Content Placeholder 2">
            <a:extLst>
              <a:ext uri="{FF2B5EF4-FFF2-40B4-BE49-F238E27FC236}">
                <a16:creationId xmlns:a16="http://schemas.microsoft.com/office/drawing/2014/main" id="{45471553-EB81-FA4B-A2D0-00BC0FE03572}"/>
              </a:ext>
            </a:extLst>
          </p:cNvPr>
          <p:cNvSpPr>
            <a:spLocks noGrp="1"/>
          </p:cNvSpPr>
          <p:nvPr>
            <p:ph idx="1"/>
          </p:nvPr>
        </p:nvSpPr>
        <p:spPr>
          <a:xfrm>
            <a:off x="1206500" y="2249487"/>
            <a:ext cx="9840911" cy="3541714"/>
          </a:xfrm>
        </p:spPr>
        <p:txBody>
          <a:bodyPr anchor="t">
            <a:normAutofit/>
          </a:bodyPr>
          <a:lstStyle/>
          <a:p>
            <a:pPr algn="just"/>
            <a:r>
              <a:rPr lang="en-US" dirty="0"/>
              <a:t>My name is Yeswanth Reddy</a:t>
            </a:r>
          </a:p>
          <a:p>
            <a:pPr algn="just"/>
            <a:r>
              <a:rPr lang="en-US" dirty="0"/>
              <a:t>Undergraduate: Bachelors in Electronics and Communication Engineering ‘18</a:t>
            </a:r>
          </a:p>
          <a:p>
            <a:pPr algn="just"/>
            <a:r>
              <a:rPr lang="en-US" dirty="0"/>
              <a:t>Masters: M.S. in Applied Data Science ’21</a:t>
            </a:r>
          </a:p>
          <a:p>
            <a:pPr algn="just"/>
            <a:r>
              <a:rPr lang="en-US" dirty="0"/>
              <a:t>Applying data science principles and techniques to make real life better</a:t>
            </a:r>
          </a:p>
          <a:p>
            <a:pPr algn="just"/>
            <a:endParaRPr lang="en-US" dirty="0"/>
          </a:p>
          <a:p>
            <a:pPr algn="just"/>
            <a:endParaRPr lang="en-US" dirty="0"/>
          </a:p>
          <a:p>
            <a:pPr algn="just"/>
            <a:endParaRPr lang="en-US" dirty="0"/>
          </a:p>
        </p:txBody>
      </p:sp>
      <p:grpSp>
        <p:nvGrpSpPr>
          <p:cNvPr id="89" name="Group 88">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124"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pic>
        <p:nvPicPr>
          <p:cNvPr id="3" name="Audio 2">
            <a:hlinkClick r:id="" action="ppaction://media"/>
            <a:extLst>
              <a:ext uri="{FF2B5EF4-FFF2-40B4-BE49-F238E27FC236}">
                <a16:creationId xmlns:a16="http://schemas.microsoft.com/office/drawing/2014/main" id="{B5D196D3-9B8F-394B-B18A-4F63D099AC2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762908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1156"/>
    </mc:Choice>
    <mc:Fallback xmlns="">
      <p:transition spd="slow" advTm="21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4F776E7D-2F87-A648-BDC9-E11621041C38}"/>
              </a:ext>
            </a:extLst>
          </p:cNvPr>
          <p:cNvSpPr>
            <a:spLocks noGrp="1"/>
          </p:cNvSpPr>
          <p:nvPr>
            <p:ph type="title"/>
          </p:nvPr>
        </p:nvSpPr>
        <p:spPr>
          <a:xfrm>
            <a:off x="1141411" y="748240"/>
            <a:ext cx="9906000" cy="1117073"/>
          </a:xfrm>
        </p:spPr>
        <p:txBody>
          <a:bodyPr>
            <a:normAutofit/>
          </a:bodyPr>
          <a:lstStyle/>
          <a:p>
            <a:pPr algn="ctr"/>
            <a:r>
              <a:rPr lang="en-US" sz="4000" dirty="0"/>
              <a:t>Learning objectives</a:t>
            </a:r>
          </a:p>
        </p:txBody>
      </p:sp>
      <p:sp>
        <p:nvSpPr>
          <p:cNvPr id="3" name="Content Placeholder 2">
            <a:extLst>
              <a:ext uri="{FF2B5EF4-FFF2-40B4-BE49-F238E27FC236}">
                <a16:creationId xmlns:a16="http://schemas.microsoft.com/office/drawing/2014/main" id="{F00E637C-9DAD-7949-89E9-0560AE449767}"/>
              </a:ext>
            </a:extLst>
          </p:cNvPr>
          <p:cNvSpPr>
            <a:spLocks noGrp="1"/>
          </p:cNvSpPr>
          <p:nvPr>
            <p:ph idx="1"/>
          </p:nvPr>
        </p:nvSpPr>
        <p:spPr>
          <a:xfrm>
            <a:off x="1206500" y="2249487"/>
            <a:ext cx="9840911" cy="3541714"/>
          </a:xfrm>
        </p:spPr>
        <p:txBody>
          <a:bodyPr anchor="t">
            <a:normAutofit fontScale="92500" lnSpcReduction="10000"/>
          </a:bodyPr>
          <a:lstStyle/>
          <a:p>
            <a:pPr algn="just"/>
            <a:r>
              <a:rPr lang="en-US" dirty="0"/>
              <a:t>Describe a broad overview of the major practice areas in data science</a:t>
            </a:r>
          </a:p>
          <a:p>
            <a:pPr algn="just"/>
            <a:r>
              <a:rPr lang="en-US" dirty="0"/>
              <a:t>Collect, clean and organize data</a:t>
            </a:r>
          </a:p>
          <a:p>
            <a:pPr algn="just"/>
            <a:r>
              <a:rPr lang="en-US" dirty="0"/>
              <a:t>Identify patterns in data </a:t>
            </a:r>
          </a:p>
          <a:p>
            <a:pPr algn="just"/>
            <a:r>
              <a:rPr lang="en-US" dirty="0"/>
              <a:t>Develop alternative strategies</a:t>
            </a:r>
          </a:p>
          <a:p>
            <a:pPr algn="just"/>
            <a:r>
              <a:rPr lang="en-US" dirty="0"/>
              <a:t>Develop a plan of action to implement business decisions</a:t>
            </a:r>
          </a:p>
          <a:p>
            <a:pPr algn="just"/>
            <a:r>
              <a:rPr lang="en-US" dirty="0"/>
              <a:t>Demonstrate good communication skills</a:t>
            </a:r>
          </a:p>
          <a:p>
            <a:pPr algn="just"/>
            <a:r>
              <a:rPr lang="en-US" dirty="0"/>
              <a:t>Synthesize the ethical dimensions of the data</a:t>
            </a:r>
          </a:p>
          <a:p>
            <a:pPr algn="just"/>
            <a:endParaRPr lang="en-US" dirty="0"/>
          </a:p>
          <a:p>
            <a:pPr algn="just"/>
            <a:endParaRPr lang="en-US"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pic>
        <p:nvPicPr>
          <p:cNvPr id="4" name="Audio 3">
            <a:hlinkClick r:id="" action="ppaction://media"/>
            <a:extLst>
              <a:ext uri="{FF2B5EF4-FFF2-40B4-BE49-F238E27FC236}">
                <a16:creationId xmlns:a16="http://schemas.microsoft.com/office/drawing/2014/main" id="{30F0DFA5-4161-954D-A23D-6998EF829B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01537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1258"/>
    </mc:Choice>
    <mc:Fallback xmlns="">
      <p:transition spd="slow" advTm="21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AE677182-5E60-F64D-B846-A11FF2BAADF9}"/>
              </a:ext>
            </a:extLst>
          </p:cNvPr>
          <p:cNvSpPr>
            <a:spLocks noGrp="1"/>
          </p:cNvSpPr>
          <p:nvPr>
            <p:ph type="title"/>
          </p:nvPr>
        </p:nvSpPr>
        <p:spPr>
          <a:xfrm>
            <a:off x="1141411" y="748240"/>
            <a:ext cx="9906000" cy="1117073"/>
          </a:xfrm>
        </p:spPr>
        <p:txBody>
          <a:bodyPr>
            <a:normAutofit/>
          </a:bodyPr>
          <a:lstStyle/>
          <a:p>
            <a:pPr algn="ctr"/>
            <a:r>
              <a:rPr lang="en-US" sz="4000" dirty="0"/>
              <a:t>Major practice areas in data science</a:t>
            </a:r>
          </a:p>
        </p:txBody>
      </p:sp>
      <p:sp>
        <p:nvSpPr>
          <p:cNvPr id="3" name="Content Placeholder 2">
            <a:extLst>
              <a:ext uri="{FF2B5EF4-FFF2-40B4-BE49-F238E27FC236}">
                <a16:creationId xmlns:a16="http://schemas.microsoft.com/office/drawing/2014/main" id="{3894A3FD-B75F-A240-99B1-DB0DF1BDACB9}"/>
              </a:ext>
            </a:extLst>
          </p:cNvPr>
          <p:cNvSpPr>
            <a:spLocks noGrp="1"/>
          </p:cNvSpPr>
          <p:nvPr>
            <p:ph idx="1"/>
          </p:nvPr>
        </p:nvSpPr>
        <p:spPr>
          <a:xfrm>
            <a:off x="1206500" y="2249487"/>
            <a:ext cx="9840911" cy="3541714"/>
          </a:xfrm>
        </p:spPr>
        <p:txBody>
          <a:bodyPr anchor="t">
            <a:normAutofit fontScale="85000" lnSpcReduction="20000"/>
          </a:bodyPr>
          <a:lstStyle/>
          <a:p>
            <a:pPr algn="just"/>
            <a:r>
              <a:rPr lang="en-US" dirty="0"/>
              <a:t>Statistics and Probability – MBC 638</a:t>
            </a:r>
          </a:p>
          <a:p>
            <a:pPr algn="just"/>
            <a:r>
              <a:rPr lang="en-US" dirty="0"/>
              <a:t>Machine Learning – IST 707, IST 718</a:t>
            </a:r>
          </a:p>
          <a:p>
            <a:pPr algn="just"/>
            <a:r>
              <a:rPr lang="en-US" dirty="0"/>
              <a:t>Deep Learning – CIS 731</a:t>
            </a:r>
          </a:p>
          <a:p>
            <a:pPr algn="just"/>
            <a:r>
              <a:rPr lang="en-US" dirty="0"/>
              <a:t>Data Visualization – IST 687, IST 707, IST 736</a:t>
            </a:r>
          </a:p>
          <a:p>
            <a:pPr algn="just"/>
            <a:r>
              <a:rPr lang="en-US" dirty="0"/>
              <a:t>Data Mining – IST 687, IST 707, IST 736</a:t>
            </a:r>
          </a:p>
          <a:p>
            <a:pPr algn="just"/>
            <a:r>
              <a:rPr lang="en-US" dirty="0"/>
              <a:t>Data Warehousing – IST 722</a:t>
            </a:r>
          </a:p>
          <a:p>
            <a:pPr algn="just"/>
            <a:r>
              <a:rPr lang="en-US" dirty="0"/>
              <a:t>Business Intelligence – IST 722, SCM 651</a:t>
            </a:r>
          </a:p>
          <a:p>
            <a:pPr algn="just"/>
            <a:r>
              <a:rPr lang="en-US" dirty="0"/>
              <a:t>Big Data – IST 718</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4" name="Audio 3">
            <a:hlinkClick r:id="" action="ppaction://media"/>
            <a:extLst>
              <a:ext uri="{FF2B5EF4-FFF2-40B4-BE49-F238E27FC236}">
                <a16:creationId xmlns:a16="http://schemas.microsoft.com/office/drawing/2014/main" id="{7E8230EC-AB8D-0F43-995A-FAD359B91DE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070512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6335"/>
    </mc:Choice>
    <mc:Fallback xmlns="">
      <p:transition spd="slow" advTm="26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B32EEF68-F5F8-354A-9F3A-1E846E7D0E84}"/>
              </a:ext>
            </a:extLst>
          </p:cNvPr>
          <p:cNvSpPr>
            <a:spLocks noGrp="1"/>
          </p:cNvSpPr>
          <p:nvPr>
            <p:ph type="title"/>
          </p:nvPr>
        </p:nvSpPr>
        <p:spPr>
          <a:xfrm>
            <a:off x="1141411" y="748240"/>
            <a:ext cx="9906000" cy="1117073"/>
          </a:xfrm>
        </p:spPr>
        <p:txBody>
          <a:bodyPr>
            <a:normAutofit/>
          </a:bodyPr>
          <a:lstStyle/>
          <a:p>
            <a:pPr algn="ctr"/>
            <a:r>
              <a:rPr lang="en-US" sz="4000" dirty="0"/>
              <a:t>Collect, clean and organize data</a:t>
            </a:r>
          </a:p>
        </p:txBody>
      </p:sp>
      <p:sp>
        <p:nvSpPr>
          <p:cNvPr id="3" name="Content Placeholder 2">
            <a:extLst>
              <a:ext uri="{FF2B5EF4-FFF2-40B4-BE49-F238E27FC236}">
                <a16:creationId xmlns:a16="http://schemas.microsoft.com/office/drawing/2014/main" id="{EC76C7A9-0E23-7A45-B8D7-D01746F4F6DA}"/>
              </a:ext>
            </a:extLst>
          </p:cNvPr>
          <p:cNvSpPr>
            <a:spLocks noGrp="1"/>
          </p:cNvSpPr>
          <p:nvPr>
            <p:ph idx="1"/>
          </p:nvPr>
        </p:nvSpPr>
        <p:spPr>
          <a:xfrm>
            <a:off x="1206500" y="2249487"/>
            <a:ext cx="9840911" cy="3541714"/>
          </a:xfrm>
        </p:spPr>
        <p:txBody>
          <a:bodyPr anchor="t">
            <a:normAutofit/>
          </a:bodyPr>
          <a:lstStyle/>
          <a:p>
            <a:pPr algn="just"/>
            <a:r>
              <a:rPr lang="en-US" dirty="0"/>
              <a:t>Data can be collected from various sources and in different formats</a:t>
            </a:r>
          </a:p>
          <a:p>
            <a:pPr algn="just"/>
            <a:r>
              <a:rPr lang="en-US" dirty="0"/>
              <a:t>Few sources are Kaggle, API’s and in-class provision of data.</a:t>
            </a:r>
          </a:p>
          <a:p>
            <a:pPr algn="just"/>
            <a:r>
              <a:rPr lang="en-US" dirty="0"/>
              <a:t>Aim of data cleaning is to identify and remove data quality errors</a:t>
            </a:r>
          </a:p>
          <a:p>
            <a:pPr algn="just"/>
            <a:r>
              <a:rPr lang="en-US" dirty="0"/>
              <a:t>Improves the quality of the data which enables accurate decision making</a:t>
            </a:r>
          </a:p>
          <a:p>
            <a:pPr algn="just"/>
            <a:r>
              <a:rPr lang="en-US" dirty="0"/>
              <a:t>Example: IST 687 (Customer churn analysis of Airline Industry)</a:t>
            </a:r>
          </a:p>
          <a:p>
            <a:pPr algn="just"/>
            <a:r>
              <a:rPr lang="en-US" dirty="0"/>
              <a:t>Example: IST 652 (Analysis of LA Traffic data) (on-going)</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pic>
        <p:nvPicPr>
          <p:cNvPr id="4" name="Audio 3">
            <a:hlinkClick r:id="" action="ppaction://media"/>
            <a:extLst>
              <a:ext uri="{FF2B5EF4-FFF2-40B4-BE49-F238E27FC236}">
                <a16:creationId xmlns:a16="http://schemas.microsoft.com/office/drawing/2014/main" id="{4470F200-D5DD-954B-9401-57931962526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693981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33302"/>
    </mc:Choice>
    <mc:Fallback xmlns="">
      <p:transition spd="slow" advTm="133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8D66C7CF-9B5B-0940-9AB3-DF98ED75F81D}"/>
              </a:ext>
            </a:extLst>
          </p:cNvPr>
          <p:cNvSpPr>
            <a:spLocks noGrp="1"/>
          </p:cNvSpPr>
          <p:nvPr>
            <p:ph type="title"/>
          </p:nvPr>
        </p:nvSpPr>
        <p:spPr>
          <a:xfrm>
            <a:off x="1141411" y="748240"/>
            <a:ext cx="9906000" cy="1117073"/>
          </a:xfrm>
        </p:spPr>
        <p:txBody>
          <a:bodyPr>
            <a:normAutofit/>
          </a:bodyPr>
          <a:lstStyle/>
          <a:p>
            <a:pPr algn="ctr"/>
            <a:r>
              <a:rPr lang="en-US" sz="4000" dirty="0"/>
              <a:t>Identify patterns in data</a:t>
            </a:r>
          </a:p>
        </p:txBody>
      </p:sp>
      <p:sp>
        <p:nvSpPr>
          <p:cNvPr id="3" name="Content Placeholder 2">
            <a:extLst>
              <a:ext uri="{FF2B5EF4-FFF2-40B4-BE49-F238E27FC236}">
                <a16:creationId xmlns:a16="http://schemas.microsoft.com/office/drawing/2014/main" id="{0C7C446E-1220-924D-A29C-8F53BA5013F0}"/>
              </a:ext>
            </a:extLst>
          </p:cNvPr>
          <p:cNvSpPr>
            <a:spLocks noGrp="1"/>
          </p:cNvSpPr>
          <p:nvPr>
            <p:ph idx="1"/>
          </p:nvPr>
        </p:nvSpPr>
        <p:spPr>
          <a:xfrm>
            <a:off x="1206500" y="2249487"/>
            <a:ext cx="9840911" cy="3541714"/>
          </a:xfrm>
        </p:spPr>
        <p:txBody>
          <a:bodyPr anchor="t">
            <a:normAutofit/>
          </a:bodyPr>
          <a:lstStyle/>
          <a:p>
            <a:pPr algn="just"/>
            <a:r>
              <a:rPr lang="en-US" dirty="0"/>
              <a:t>We have a tendency to see patterns everywhere</a:t>
            </a:r>
          </a:p>
          <a:p>
            <a:pPr algn="just"/>
            <a:r>
              <a:rPr lang="en-US" dirty="0"/>
              <a:t>Identifying patterns in the data helps understand and classify information</a:t>
            </a:r>
          </a:p>
          <a:p>
            <a:pPr algn="just"/>
            <a:r>
              <a:rPr lang="en-US" dirty="0"/>
              <a:t>Data visualization, Statistical Analysis and Data Mining</a:t>
            </a:r>
          </a:p>
          <a:p>
            <a:pPr algn="just"/>
            <a:r>
              <a:rPr lang="en-US" dirty="0"/>
              <a:t>It will contribute greatly towards making business decisions</a:t>
            </a:r>
          </a:p>
          <a:p>
            <a:pPr algn="just"/>
            <a:r>
              <a:rPr lang="en-US" dirty="0"/>
              <a:t>Example: IST 736 (Analysis of Drug reviews)</a:t>
            </a:r>
          </a:p>
          <a:p>
            <a:pPr algn="just"/>
            <a:r>
              <a:rPr lang="en-US" dirty="0"/>
              <a:t>Example: IST 687 (Customer churn analysis of Airline Industry)</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pic>
        <p:nvPicPr>
          <p:cNvPr id="4" name="Audio 3">
            <a:hlinkClick r:id="" action="ppaction://media"/>
            <a:extLst>
              <a:ext uri="{FF2B5EF4-FFF2-40B4-BE49-F238E27FC236}">
                <a16:creationId xmlns:a16="http://schemas.microsoft.com/office/drawing/2014/main" id="{2EFC06D1-7DB8-FE45-89A9-A7597B4925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803934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21473"/>
    </mc:Choice>
    <mc:Fallback xmlns="">
      <p:transition spd="slow" advTm="121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100" name="Rectangle 55">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1"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60" name="Group 59">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61"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62"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3"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4"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5"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6"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7"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8"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9"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3"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78"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9"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93818EB2-BF67-5141-9950-65048BDD5720}"/>
              </a:ext>
            </a:extLst>
          </p:cNvPr>
          <p:cNvSpPr>
            <a:spLocks noGrp="1"/>
          </p:cNvSpPr>
          <p:nvPr>
            <p:ph type="title"/>
          </p:nvPr>
        </p:nvSpPr>
        <p:spPr>
          <a:xfrm>
            <a:off x="1141411" y="748240"/>
            <a:ext cx="9906000" cy="1117073"/>
          </a:xfrm>
        </p:spPr>
        <p:txBody>
          <a:bodyPr>
            <a:normAutofit/>
          </a:bodyPr>
          <a:lstStyle/>
          <a:p>
            <a:pPr algn="ctr"/>
            <a:r>
              <a:rPr lang="en-US" sz="3200" dirty="0"/>
              <a:t>Develop alternative strategies based on data</a:t>
            </a:r>
          </a:p>
        </p:txBody>
      </p:sp>
      <p:sp>
        <p:nvSpPr>
          <p:cNvPr id="3" name="Content Placeholder 2">
            <a:extLst>
              <a:ext uri="{FF2B5EF4-FFF2-40B4-BE49-F238E27FC236}">
                <a16:creationId xmlns:a16="http://schemas.microsoft.com/office/drawing/2014/main" id="{CC338CA8-82A6-A644-A2FB-C29D4BE51F21}"/>
              </a:ext>
            </a:extLst>
          </p:cNvPr>
          <p:cNvSpPr>
            <a:spLocks noGrp="1"/>
          </p:cNvSpPr>
          <p:nvPr>
            <p:ph idx="1"/>
          </p:nvPr>
        </p:nvSpPr>
        <p:spPr>
          <a:xfrm>
            <a:off x="1206500" y="2249487"/>
            <a:ext cx="9840911" cy="3541714"/>
          </a:xfrm>
        </p:spPr>
        <p:txBody>
          <a:bodyPr anchor="t">
            <a:normAutofit/>
          </a:bodyPr>
          <a:lstStyle/>
          <a:p>
            <a:pPr algn="just"/>
            <a:r>
              <a:rPr lang="en-US" dirty="0"/>
              <a:t>Data is of various types: Time series, supervised, unsupervised etc.</a:t>
            </a:r>
          </a:p>
          <a:p>
            <a:pPr algn="just"/>
            <a:r>
              <a:rPr lang="en-US" dirty="0"/>
              <a:t>Based on the type of data, we select and implement various learning algorithms</a:t>
            </a:r>
          </a:p>
          <a:p>
            <a:pPr algn="just"/>
            <a:r>
              <a:rPr lang="en-US" dirty="0"/>
              <a:t>Example: CIS 731 (Time Series Data – Neural Networks with input sequences)</a:t>
            </a:r>
          </a:p>
          <a:p>
            <a:pPr algn="just"/>
            <a:r>
              <a:rPr lang="en-US" dirty="0"/>
              <a:t>Example: IST 718 (Online News Data – Classification techniques)</a:t>
            </a:r>
          </a:p>
          <a:p>
            <a:pPr algn="just"/>
            <a:r>
              <a:rPr lang="en-US" dirty="0"/>
              <a:t>Example: IST 736 (Text Data – Vectorization, n-grams, stemming etc.)</a:t>
            </a:r>
          </a:p>
          <a:p>
            <a:pPr algn="just"/>
            <a:endParaRPr lang="en-US" dirty="0"/>
          </a:p>
        </p:txBody>
      </p:sp>
      <p:grpSp>
        <p:nvGrpSpPr>
          <p:cNvPr id="89" name="Group 88">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90"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pic>
        <p:nvPicPr>
          <p:cNvPr id="4" name="Audio 3">
            <a:hlinkClick r:id="" action="ppaction://media"/>
            <a:extLst>
              <a:ext uri="{FF2B5EF4-FFF2-40B4-BE49-F238E27FC236}">
                <a16:creationId xmlns:a16="http://schemas.microsoft.com/office/drawing/2014/main" id="{E916F01B-9615-3141-90D1-9E5A2CB430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128057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30102"/>
    </mc:Choice>
    <mc:Fallback xmlns="">
      <p:transition spd="slow" advTm="430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E48C360B-630C-DF40-B055-B11CAD8A6266}"/>
              </a:ext>
            </a:extLst>
          </p:cNvPr>
          <p:cNvSpPr>
            <a:spLocks noGrp="1"/>
          </p:cNvSpPr>
          <p:nvPr>
            <p:ph type="title"/>
          </p:nvPr>
        </p:nvSpPr>
        <p:spPr>
          <a:xfrm>
            <a:off x="1141411" y="748240"/>
            <a:ext cx="9906000" cy="1117073"/>
          </a:xfrm>
        </p:spPr>
        <p:txBody>
          <a:bodyPr>
            <a:normAutofit/>
          </a:bodyPr>
          <a:lstStyle/>
          <a:p>
            <a:pPr algn="ctr"/>
            <a:r>
              <a:rPr lang="en-US" sz="2400" dirty="0"/>
              <a:t>Develop a plan of action to implement business decisions</a:t>
            </a:r>
          </a:p>
        </p:txBody>
      </p:sp>
      <p:sp>
        <p:nvSpPr>
          <p:cNvPr id="3" name="Content Placeholder 2">
            <a:extLst>
              <a:ext uri="{FF2B5EF4-FFF2-40B4-BE49-F238E27FC236}">
                <a16:creationId xmlns:a16="http://schemas.microsoft.com/office/drawing/2014/main" id="{68CAB4A3-5A7B-7B45-86DB-A829B2B5E6D2}"/>
              </a:ext>
            </a:extLst>
          </p:cNvPr>
          <p:cNvSpPr>
            <a:spLocks noGrp="1"/>
          </p:cNvSpPr>
          <p:nvPr>
            <p:ph idx="1"/>
          </p:nvPr>
        </p:nvSpPr>
        <p:spPr>
          <a:xfrm>
            <a:off x="1206500" y="2249487"/>
            <a:ext cx="9840911" cy="3541714"/>
          </a:xfrm>
        </p:spPr>
        <p:txBody>
          <a:bodyPr anchor="t">
            <a:normAutofit fontScale="85000" lnSpcReduction="20000"/>
          </a:bodyPr>
          <a:lstStyle/>
          <a:p>
            <a:pPr lvl="0" algn="just"/>
            <a:r>
              <a:rPr lang="en-US" dirty="0"/>
              <a:t>The results of the data analysis are utilized to make recommendations on how to improve a business and make informed decisions.</a:t>
            </a:r>
          </a:p>
          <a:p>
            <a:pPr lvl="0" algn="just"/>
            <a:r>
              <a:rPr lang="en-US" dirty="0"/>
              <a:t>Example: IST 687 (Customer churn analysis of Airline Industry) – Recommendations</a:t>
            </a:r>
          </a:p>
          <a:p>
            <a:pPr lvl="1" algn="just"/>
            <a:r>
              <a:rPr lang="en-US" dirty="0"/>
              <a:t>Personal and Mileage ticket customers are always less likely to recommend the airlines. Airline should provide benefits to them to bridge the gap between the services offered compared to business tickets.</a:t>
            </a:r>
          </a:p>
          <a:p>
            <a:pPr lvl="1" algn="just"/>
            <a:r>
              <a:rPr lang="en-US" dirty="0"/>
              <a:t>Age is negatively impacting NPS. Making the boarding process faster and providing baggage assistance for elderly people, Adding wheelchairs and personnel to assist them might get a better feedback.</a:t>
            </a:r>
          </a:p>
          <a:p>
            <a:pPr lvl="1" algn="just"/>
            <a:r>
              <a:rPr lang="en-US" dirty="0"/>
              <a:t>Customers travelling Long distance are contributing for better NPS score. Airlines where experience of long-distance travel is mediocre should introduce new services to improve the experience of long-distance travel. Providing good inflight entertainment and services should do the trick to boost NPS.</a:t>
            </a:r>
          </a:p>
          <a:p>
            <a:pPr algn="just"/>
            <a:endParaRPr lang="en-US"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pic>
        <p:nvPicPr>
          <p:cNvPr id="4" name="Audio 3">
            <a:hlinkClick r:id="" action="ppaction://media"/>
            <a:extLst>
              <a:ext uri="{FF2B5EF4-FFF2-40B4-BE49-F238E27FC236}">
                <a16:creationId xmlns:a16="http://schemas.microsoft.com/office/drawing/2014/main" id="{D4E883C4-9C16-C740-B571-46587A4A677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183819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96118"/>
    </mc:Choice>
    <mc:Fallback xmlns="">
      <p:transition spd="slow" advTm="96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73AC2E4-F2A4-D947-89C8-45BBDA4F2B3B}"/>
              </a:ext>
            </a:extLst>
          </p:cNvPr>
          <p:cNvSpPr>
            <a:spLocks noGrp="1"/>
          </p:cNvSpPr>
          <p:nvPr>
            <p:ph type="title"/>
          </p:nvPr>
        </p:nvSpPr>
        <p:spPr>
          <a:xfrm>
            <a:off x="1141411" y="748240"/>
            <a:ext cx="9906000" cy="1117073"/>
          </a:xfrm>
        </p:spPr>
        <p:txBody>
          <a:bodyPr>
            <a:normAutofit fontScale="90000"/>
          </a:bodyPr>
          <a:lstStyle/>
          <a:p>
            <a:pPr algn="ctr"/>
            <a:r>
              <a:rPr lang="en-US" sz="4000" dirty="0"/>
              <a:t>Demonstrate good communication skills</a:t>
            </a:r>
          </a:p>
        </p:txBody>
      </p:sp>
      <p:sp>
        <p:nvSpPr>
          <p:cNvPr id="3" name="Content Placeholder 2">
            <a:extLst>
              <a:ext uri="{FF2B5EF4-FFF2-40B4-BE49-F238E27FC236}">
                <a16:creationId xmlns:a16="http://schemas.microsoft.com/office/drawing/2014/main" id="{13D79E63-1890-3D47-9F4F-C8723F665845}"/>
              </a:ext>
            </a:extLst>
          </p:cNvPr>
          <p:cNvSpPr>
            <a:spLocks noGrp="1"/>
          </p:cNvSpPr>
          <p:nvPr>
            <p:ph idx="1"/>
          </p:nvPr>
        </p:nvSpPr>
        <p:spPr>
          <a:xfrm>
            <a:off x="1206500" y="2249487"/>
            <a:ext cx="9840911" cy="3541714"/>
          </a:xfrm>
        </p:spPr>
        <p:txBody>
          <a:bodyPr anchor="t">
            <a:normAutofit/>
          </a:bodyPr>
          <a:lstStyle/>
          <a:p>
            <a:r>
              <a:rPr lang="en-US" dirty="0"/>
              <a:t>Collaborate and communicate with people of different backgrounds</a:t>
            </a:r>
          </a:p>
          <a:p>
            <a:r>
              <a:rPr lang="en-US" dirty="0"/>
              <a:t>Ability to explain findings to people both in technical and non-technical workflow.</a:t>
            </a:r>
          </a:p>
          <a:p>
            <a:r>
              <a:rPr lang="en-US" dirty="0"/>
              <a:t>Poster presentations &amp; Advanced topic presentations</a:t>
            </a:r>
          </a:p>
          <a:p>
            <a:r>
              <a:rPr lang="en-US" dirty="0"/>
              <a:t>Academic team projects helped how to work and communicate well with others.</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pic>
        <p:nvPicPr>
          <p:cNvPr id="4" name="Audio 3">
            <a:hlinkClick r:id="" action="ppaction://media"/>
            <a:extLst>
              <a:ext uri="{FF2B5EF4-FFF2-40B4-BE49-F238E27FC236}">
                <a16:creationId xmlns:a16="http://schemas.microsoft.com/office/drawing/2014/main" id="{07F33397-4843-7749-BE27-BC927F00C6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193114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6975"/>
    </mc:Choice>
    <mc:Fallback xmlns="">
      <p:transition spd="slow" advTm="569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{338E6E22-D706-5D40-8AF3-6930A62516D5}tf10001122</Template>
  <TotalTime>515</TotalTime>
  <Words>653</Words>
  <Application>Microsoft Macintosh PowerPoint</Application>
  <PresentationFormat>Widescreen</PresentationFormat>
  <Paragraphs>66</Paragraphs>
  <Slides>13</Slides>
  <Notes>0</Notes>
  <HiddenSlides>0</HiddenSlides>
  <MMClips>12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Tw Cen MT</vt:lpstr>
      <vt:lpstr>Circuit</vt:lpstr>
      <vt:lpstr>M.s. Applied Data science portfolio milestone</vt:lpstr>
      <vt:lpstr>About me</vt:lpstr>
      <vt:lpstr>Learning objectives</vt:lpstr>
      <vt:lpstr>Major practice areas in data science</vt:lpstr>
      <vt:lpstr>Collect, clean and organize data</vt:lpstr>
      <vt:lpstr>Identify patterns in data</vt:lpstr>
      <vt:lpstr>Develop alternative strategies based on data</vt:lpstr>
      <vt:lpstr>Develop a plan of action to implement business decisions</vt:lpstr>
      <vt:lpstr>Demonstrate good communication skills</vt:lpstr>
      <vt:lpstr>Synthesize the ethical dimensions of data</vt:lpstr>
      <vt:lpstr>Where am I right now</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 Applied Data science</dc:title>
  <dc:creator>Yeswanth Reddy Velapalem</dc:creator>
  <cp:lastModifiedBy>Yeswanth Reddy Velapalem</cp:lastModifiedBy>
  <cp:revision>21</cp:revision>
  <dcterms:created xsi:type="dcterms:W3CDTF">2021-04-20T17:00:39Z</dcterms:created>
  <dcterms:modified xsi:type="dcterms:W3CDTF">2021-04-21T02:43:41Z</dcterms:modified>
</cp:coreProperties>
</file>

<file path=docProps/thumbnail.jpeg>
</file>